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4" r:id="rId5"/>
    <p:sldId id="262" r:id="rId6"/>
    <p:sldId id="261" r:id="rId7"/>
    <p:sldId id="258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7"/>
    <p:restoredTop sz="88151"/>
  </p:normalViewPr>
  <p:slideViewPr>
    <p:cSldViewPr snapToGrid="0" snapToObjects="1">
      <p:cViewPr>
        <p:scale>
          <a:sx n="80" d="100"/>
          <a:sy n="80" d="100"/>
        </p:scale>
        <p:origin x="3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387B-C1B0-A04C-8500-1505C95E270B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9DD42-8101-7047-B65D-4879C903C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Tracks</a:t>
            </a:r>
            <a:r>
              <a:rPr lang="en-US" baseline="0" dirty="0" smtClean="0"/>
              <a:t> stats of Pokémon during battle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Realtime</a:t>
            </a:r>
            <a:r>
              <a:rPr lang="en-US" baseline="0" dirty="0" smtClean="0"/>
              <a:t> statistical analysis on what kind of Pokémon it is</a:t>
            </a:r>
            <a:endParaRPr lang="en-US" dirty="0" smtClean="0"/>
          </a:p>
          <a:p>
            <a:r>
              <a:rPr lang="en-US" dirty="0" smtClean="0"/>
              <a:t>- Able to take photos of </a:t>
            </a:r>
            <a:r>
              <a:rPr lang="en-US" dirty="0" err="1" smtClean="0"/>
              <a:t>Pokemon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How can we apply PIRA?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Help solves all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0888-F6D7-8649-A7C0-326F06F34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3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There appears though that some</a:t>
            </a:r>
            <a:r>
              <a:rPr lang="en-US" baseline="0" dirty="0" smtClean="0"/>
              <a:t> Pokémon have differentiating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5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Tried</a:t>
            </a:r>
            <a:r>
              <a:rPr lang="en-US" baseline="0" dirty="0" smtClean="0"/>
              <a:t> out multiple models</a:t>
            </a:r>
          </a:p>
          <a:p>
            <a:r>
              <a:rPr lang="en-US" baseline="0" dirty="0" smtClean="0"/>
              <a:t>Our models are focused on predictive capabilities and not interpretability since we want to be able to identify Pokémon quickly</a:t>
            </a:r>
          </a:p>
          <a:p>
            <a:r>
              <a:rPr lang="en-US" baseline="0" dirty="0" smtClean="0"/>
              <a:t>Final result at the bottom has the best results but was too slow</a:t>
            </a:r>
          </a:p>
          <a:p>
            <a:r>
              <a:rPr lang="en-US" baseline="0" dirty="0" smtClean="0"/>
              <a:t>Therefore, we chose a model that was significantly more simple, yet still gave us robust and just as good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11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this, PIRA can achieve our business objective and able to satisfy all these applications to our business case scenario.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ECA4-953C-4343-B37D-910DA4C97036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DB5E1-FFA9-294D-AF3D-972DB2491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3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6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BB3E5-809E-E64B-B422-F9900FBB5011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33509"/>
            <a:ext cx="9144000" cy="2387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Pokémon Classification Project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" y="5728018"/>
            <a:ext cx="9144000" cy="1655762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Charles Hyland  450411920</a:t>
            </a:r>
          </a:p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Rowena Kok 440256380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70" y="1459830"/>
            <a:ext cx="5443137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3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Meet Ash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4720"/>
            <a:ext cx="613675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Aspiring Pokémon Trainer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Loves battling new Pokémon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Often in regions with little medical </a:t>
            </a:r>
            <a:r>
              <a:rPr lang="en-US" dirty="0" smtClean="0">
                <a:solidFill>
                  <a:schemeClr val="bg1"/>
                </a:solidFill>
              </a:rPr>
              <a:t>  facilities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83" y="1690688"/>
            <a:ext cx="2672348" cy="37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There’s more.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277" y="2891678"/>
            <a:ext cx="6136758" cy="21878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Attacks on Pokémon trainers rising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Capacity to analyse unidentified Pokémon is falling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93" y="2055813"/>
            <a:ext cx="3859619" cy="3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Our Solution - PIRA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358" y="2231116"/>
            <a:ext cx="6136758" cy="398758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Pokémon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Instant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Recognition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Application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550195" y="2231116"/>
            <a:ext cx="5293242" cy="29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Business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8773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Wild Pokémon appearing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Trainers getting attacked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Cities getting ruined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527310" y="2383557"/>
            <a:ext cx="2486247" cy="20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464" y="2506604"/>
            <a:ext cx="10509959" cy="2211482"/>
            <a:chOff x="824992" y="2357249"/>
            <a:chExt cx="10509959" cy="2211482"/>
          </a:xfrm>
          <a:solidFill>
            <a:schemeClr val="bg1">
              <a:lumMod val="95000"/>
            </a:schemeClr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7753422" y="2357249"/>
              <a:ext cx="1844943" cy="1436945"/>
            </a:xfrm>
            <a:custGeom>
              <a:avLst/>
              <a:gdLst>
                <a:gd name="T0" fmla="*/ 0 w 828"/>
                <a:gd name="T1" fmla="*/ 296 h 644"/>
                <a:gd name="T2" fmla="*/ 111 w 828"/>
                <a:gd name="T3" fmla="*/ 328 h 644"/>
                <a:gd name="T4" fmla="*/ 111 w 828"/>
                <a:gd name="T5" fmla="*/ 453 h 644"/>
                <a:gd name="T6" fmla="*/ 691 w 828"/>
                <a:gd name="T7" fmla="*/ 644 h 644"/>
                <a:gd name="T8" fmla="*/ 828 w 828"/>
                <a:gd name="T9" fmla="*/ 618 h 644"/>
                <a:gd name="T10" fmla="*/ 824 w 828"/>
                <a:gd name="T11" fmla="*/ 490 h 644"/>
                <a:gd name="T12" fmla="*/ 0 w 828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8" y="618"/>
                    <a:pt x="828" y="618"/>
                    <a:pt x="828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9490950" y="3131786"/>
              <a:ext cx="1844001" cy="1436945"/>
            </a:xfrm>
            <a:custGeom>
              <a:avLst/>
              <a:gdLst>
                <a:gd name="T0" fmla="*/ 0 w 828"/>
                <a:gd name="T1" fmla="*/ 346 h 644"/>
                <a:gd name="T2" fmla="*/ 111 w 828"/>
                <a:gd name="T3" fmla="*/ 314 h 644"/>
                <a:gd name="T4" fmla="*/ 112 w 828"/>
                <a:gd name="T5" fmla="*/ 190 h 644"/>
                <a:gd name="T6" fmla="*/ 692 w 828"/>
                <a:gd name="T7" fmla="*/ 0 h 644"/>
                <a:gd name="T8" fmla="*/ 828 w 828"/>
                <a:gd name="T9" fmla="*/ 27 h 644"/>
                <a:gd name="T10" fmla="*/ 825 w 828"/>
                <a:gd name="T11" fmla="*/ 156 h 644"/>
                <a:gd name="T12" fmla="*/ 0 w 828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346"/>
                  </a:moveTo>
                  <a:cubicBezTo>
                    <a:pt x="111" y="314"/>
                    <a:pt x="111" y="314"/>
                    <a:pt x="111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2" y="0"/>
                  </a:cubicBezTo>
                  <a:cubicBezTo>
                    <a:pt x="828" y="27"/>
                    <a:pt x="828" y="27"/>
                    <a:pt x="828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824992" y="2357249"/>
              <a:ext cx="1842116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559690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301932" y="2357249"/>
              <a:ext cx="1841174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036626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842253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958151" y="3769227"/>
            <a:ext cx="942259" cy="944144"/>
          </a:xfrm>
          <a:prstGeom prst="ellipse">
            <a:avLst/>
          </a:prstGeom>
          <a:solidFill>
            <a:srgbClr val="016AA3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4299401" y="3653333"/>
            <a:ext cx="1171228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4412472" y="3769227"/>
            <a:ext cx="942259" cy="944144"/>
          </a:xfrm>
          <a:prstGeom prst="ellipse">
            <a:avLst/>
          </a:prstGeom>
          <a:solidFill>
            <a:srgbClr val="C00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9300"/>
              </a:solidFill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7768797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7884695" y="3769227"/>
            <a:ext cx="942259" cy="944144"/>
          </a:xfrm>
          <a:prstGeom prst="ellipse">
            <a:avLst/>
          </a:prstGeom>
          <a:solidFill>
            <a:srgbClr val="FFC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58151" y="2332557"/>
            <a:ext cx="2836275" cy="823788"/>
            <a:chOff x="958151" y="2034847"/>
            <a:chExt cx="2836275" cy="823788"/>
          </a:xfrm>
        </p:grpSpPr>
        <p:sp>
          <p:nvSpPr>
            <p:cNvPr id="21" name="TextBox 20"/>
            <p:cNvSpPr txBox="1"/>
            <p:nvPr/>
          </p:nvSpPr>
          <p:spPr>
            <a:xfrm>
              <a:off x="964251" y="2304637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8151" y="2034847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Exploratory Data Analysis.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750343" y="4097630"/>
            <a:ext cx="287338" cy="287338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07048" y="4114977"/>
            <a:ext cx="285750" cy="287338"/>
            <a:chOff x="2025650" y="4786313"/>
            <a:chExt cx="285750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9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95943" y="4318293"/>
            <a:ext cx="66675" cy="66675"/>
            <a:chOff x="10569575" y="1036638"/>
            <a:chExt cx="66675" cy="66675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246326" y="4945166"/>
            <a:ext cx="2836275" cy="553998"/>
            <a:chOff x="4246326" y="4945166"/>
            <a:chExt cx="2836275" cy="553998"/>
          </a:xfrm>
        </p:grpSpPr>
        <p:sp>
          <p:nvSpPr>
            <p:cNvPr id="66" name="TextBox 65"/>
            <p:cNvSpPr txBox="1"/>
            <p:nvPr/>
          </p:nvSpPr>
          <p:spPr>
            <a:xfrm>
              <a:off x="4418577" y="494516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46326" y="5174787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</a:t>
              </a:r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Training.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663915" y="2362774"/>
            <a:ext cx="2836275" cy="1158914"/>
            <a:chOff x="7884695" y="1722900"/>
            <a:chExt cx="2836275" cy="1158914"/>
          </a:xfrm>
        </p:grpSpPr>
        <p:sp>
          <p:nvSpPr>
            <p:cNvPr id="68" name="TextBox 67"/>
            <p:cNvSpPr txBox="1"/>
            <p:nvPr/>
          </p:nvSpPr>
          <p:spPr>
            <a:xfrm>
              <a:off x="7884695" y="232781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4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4695" y="1722900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</a:t>
              </a:r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Evaluation.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324543" y="4097630"/>
            <a:ext cx="200025" cy="287338"/>
            <a:chOff x="10502900" y="815975"/>
            <a:chExt cx="200025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86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957874" y="2750570"/>
            <a:ext cx="20973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Deployment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838200" y="7987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Our Development.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Exploration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1209" y="1825625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is of a high quality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Attributes evenly distributed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Water and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ormal type Pokémon most frequent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7"/>
          <a:stretch/>
        </p:blipFill>
        <p:spPr bwMode="auto">
          <a:xfrm>
            <a:off x="564776" y="1631344"/>
            <a:ext cx="7108232" cy="4984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260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4461" y="2306470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High accuracy in models we have constructed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Strong </a:t>
            </a:r>
            <a:r>
              <a:rPr lang="en-US" dirty="0" smtClean="0">
                <a:solidFill>
                  <a:schemeClr val="bg1"/>
                </a:solidFill>
              </a:rPr>
              <a:t>performance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94% accuracy rate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19" y="2118806"/>
            <a:ext cx="5483088" cy="33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7889" y="4745697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Able to save Pokémon trainer’s lives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45085" y="2385518"/>
            <a:ext cx="2217074" cy="2217074"/>
            <a:chOff x="1345085" y="2658734"/>
            <a:chExt cx="2086964" cy="20869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085" y="2658734"/>
              <a:ext cx="2086964" cy="20869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3448" y="3249794"/>
              <a:ext cx="678891" cy="67889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876676" y="4764119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Improve efficiency of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5888" y="4764119"/>
            <a:ext cx="275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Save cost and time in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599" y="2551907"/>
            <a:ext cx="1821185" cy="1821185"/>
          </a:xfrm>
          <a:prstGeom prst="rect">
            <a:avLst/>
          </a:prstGeom>
        </p:spPr>
      </p:pic>
      <p:pic>
        <p:nvPicPr>
          <p:cNvPr id="19" name="Picture 2" descr="https://lh5.googleusercontent.com/GrH0yXmZoV4V8A9Ga2XUH5TeUuPNH_qPbBRTvzTQ8_q3SdU5lJcCTXIoDEuZnIM2Qi6jNdcCnxx3VFIakdx7_uT_naowhBKDmG2NwKqNuwJKHml0WoyCKS6DIiCA5MseWIVuLne_qT8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73" y="2656114"/>
            <a:ext cx="1703760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4318" y="3673704"/>
            <a:ext cx="820065" cy="8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269</Words>
  <Application>Microsoft Macintosh PowerPoint</Application>
  <PresentationFormat>Widescreen</PresentationFormat>
  <Paragraphs>68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Pokémon Classification Project</vt:lpstr>
      <vt:lpstr>Meet Ash</vt:lpstr>
      <vt:lpstr>There’s more.</vt:lpstr>
      <vt:lpstr>Our Solution - PIRA</vt:lpstr>
      <vt:lpstr>Business Application</vt:lpstr>
      <vt:lpstr>PowerPoint Presentation</vt:lpstr>
      <vt:lpstr>Data Exploration</vt:lpstr>
      <vt:lpstr>Results.</vt:lpstr>
      <vt:lpstr>Applications.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Classification Project</dc:title>
  <dc:creator>Christopher Hyland</dc:creator>
  <cp:lastModifiedBy>Christopher Hyland</cp:lastModifiedBy>
  <cp:revision>11</cp:revision>
  <dcterms:created xsi:type="dcterms:W3CDTF">2017-10-23T06:00:31Z</dcterms:created>
  <dcterms:modified xsi:type="dcterms:W3CDTF">2017-10-23T18:20:37Z</dcterms:modified>
</cp:coreProperties>
</file>